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Lst>
  <p:notesMasterIdLst>
    <p:notesMasterId r:id="rId39"/>
  </p:notesMasterIdLst>
  <p:handoutMasterIdLst>
    <p:handoutMasterId r:id="rId40"/>
  </p:handoutMasterIdLst>
  <p:sldIdLst>
    <p:sldId id="314" r:id="rId5"/>
    <p:sldId id="322" r:id="rId6"/>
    <p:sldId id="323" r:id="rId7"/>
    <p:sldId id="321" r:id="rId8"/>
    <p:sldId id="311" r:id="rId9"/>
    <p:sldId id="306" r:id="rId10"/>
    <p:sldId id="317" r:id="rId11"/>
    <p:sldId id="267" r:id="rId12"/>
    <p:sldId id="320" r:id="rId13"/>
    <p:sldId id="318" r:id="rId14"/>
    <p:sldId id="319" r:id="rId15"/>
    <p:sldId id="261" r:id="rId16"/>
    <p:sldId id="316" r:id="rId17"/>
    <p:sldId id="262" r:id="rId18"/>
    <p:sldId id="315" r:id="rId19"/>
    <p:sldId id="313" r:id="rId20"/>
    <p:sldId id="310" r:id="rId21"/>
    <p:sldId id="269" r:id="rId22"/>
    <p:sldId id="309" r:id="rId23"/>
    <p:sldId id="312" r:id="rId24"/>
    <p:sldId id="307" r:id="rId25"/>
    <p:sldId id="308" r:id="rId26"/>
    <p:sldId id="265" r:id="rId27"/>
    <p:sldId id="260" r:id="rId28"/>
    <p:sldId id="268" r:id="rId29"/>
    <p:sldId id="301" r:id="rId30"/>
    <p:sldId id="271" r:id="rId31"/>
    <p:sldId id="283" r:id="rId32"/>
    <p:sldId id="284" r:id="rId33"/>
    <p:sldId id="290" r:id="rId34"/>
    <p:sldId id="324" r:id="rId35"/>
    <p:sldId id="325" r:id="rId36"/>
    <p:sldId id="326" r:id="rId37"/>
    <p:sldId id="327" r:id="rId38"/>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1B4"/>
    <a:srgbClr val="22343A"/>
    <a:srgbClr val="22475C"/>
    <a:srgbClr val="6D0404"/>
    <a:srgbClr val="20343A"/>
    <a:srgbClr val="22465E"/>
    <a:srgbClr val="3B2259"/>
    <a:srgbClr val="53BBD4"/>
    <a:srgbClr val="19272C"/>
    <a:srgbClr val="586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88708" autoAdjust="0"/>
  </p:normalViewPr>
  <p:slideViewPr>
    <p:cSldViewPr snapToGrid="0" snapToObjects="1">
      <p:cViewPr varScale="1">
        <p:scale>
          <a:sx n="67" d="100"/>
          <a:sy n="67" d="100"/>
        </p:scale>
        <p:origin x="58" y="682"/>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8</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12</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14</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18</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23</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24</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25</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9/19/2016 8:03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26</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1730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27</a:t>
            </a:fld>
            <a:endParaRPr lang="en-US"/>
          </a:p>
        </p:txBody>
      </p:sp>
    </p:spTree>
    <p:extLst>
      <p:ext uri="{BB962C8B-B14F-4D97-AF65-F5344CB8AC3E}">
        <p14:creationId xmlns:p14="http://schemas.microsoft.com/office/powerpoint/2010/main" val="37204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19,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September 19,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19,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emf"/><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1" r:id="rId3"/>
    <p:sldLayoutId id="2147483772" r:id="rId4"/>
    <p:sldLayoutId id="2147483773" r:id="rId5"/>
    <p:sldLayoutId id="2147483774" r:id="rId6"/>
    <p:sldLayoutId id="2147483776" r:id="rId7"/>
    <p:sldLayoutId id="2147483777" r:id="rId8"/>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72.png"/><Relationship Id="rId5" Type="http://schemas.openxmlformats.org/officeDocument/2006/relationships/image" Target="../media/image24.png"/><Relationship Id="rId10" Type="http://schemas.openxmlformats.org/officeDocument/2006/relationships/image" Target="../media/image71.png"/><Relationship Id="rId4" Type="http://schemas.openxmlformats.org/officeDocument/2006/relationships/image" Target="../media/image23.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9.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15.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80.jp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3.jpeg"/><Relationship Id="rId4" Type="http://schemas.openxmlformats.org/officeDocument/2006/relationships/image" Target="../media/image82.jpe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2.png"/><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hyperlink" Target="https://cloud.google.com/" TargetMode="External"/><Relationship Id="rId5" Type="http://schemas.openxmlformats.org/officeDocument/2006/relationships/image" Target="../media/image25.png"/><Relationship Id="rId15" Type="http://schemas.openxmlformats.org/officeDocument/2006/relationships/image" Target="../media/image33.png"/><Relationship Id="rId10" Type="http://schemas.openxmlformats.org/officeDocument/2006/relationships/image" Target="../media/image29.jpeg"/><Relationship Id="rId4" Type="http://schemas.openxmlformats.org/officeDocument/2006/relationships/image" Target="../media/image24.png"/><Relationship Id="rId9" Type="http://schemas.openxmlformats.org/officeDocument/2006/relationships/image" Target="../media/image28.jpe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2.gif"/><Relationship Id="rId18" Type="http://schemas.openxmlformats.org/officeDocument/2006/relationships/image" Target="../media/image57.png"/><Relationship Id="rId26" Type="http://schemas.openxmlformats.org/officeDocument/2006/relationships/image" Target="../media/image64.png"/><Relationship Id="rId3" Type="http://schemas.openxmlformats.org/officeDocument/2006/relationships/image" Target="../media/image42.jpg"/><Relationship Id="rId21" Type="http://schemas.openxmlformats.org/officeDocument/2006/relationships/image" Target="../media/image60.png"/><Relationship Id="rId7" Type="http://schemas.openxmlformats.org/officeDocument/2006/relationships/image" Target="../media/image46.jp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3.png"/><Relationship Id="rId2" Type="http://schemas.openxmlformats.org/officeDocument/2006/relationships/notesSlide" Target="../notesSlides/notesSlide1.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2.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1.png"/><Relationship Id="rId10" Type="http://schemas.openxmlformats.org/officeDocument/2006/relationships/image" Target="../media/image49.gif"/><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 Id="rId22" Type="http://schemas.openxmlformats.org/officeDocument/2006/relationships/image" Target="../media/image15.png"/><Relationship Id="rId27"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101                         </a:t>
            </a:r>
            <a:r>
              <a:rPr lang="en-US" dirty="0"/>
              <a:t/>
            </a:r>
            <a:br>
              <a:rPr lang="en-US" dirty="0"/>
            </a:br>
            <a:endParaRPr lang="en-US" dirty="0"/>
          </a:p>
        </p:txBody>
      </p:sp>
      <p:sp>
        <p:nvSpPr>
          <p:cNvPr id="3" name="Text Placeholder 2"/>
          <p:cNvSpPr>
            <a:spLocks noGrp="1"/>
          </p:cNvSpPr>
          <p:nvPr>
            <p:ph type="body" sz="quarter" idx="10"/>
          </p:nvPr>
        </p:nvSpPr>
        <p:spPr/>
        <p:txBody>
          <a:bodyPr/>
          <a:lstStyle/>
          <a:p>
            <a:r>
              <a:rPr lang="en-US" dirty="0" smtClean="0"/>
              <a:t>Application Economy </a:t>
            </a:r>
          </a:p>
          <a:p>
            <a:r>
              <a:rPr lang="en-US" dirty="0" smtClean="0"/>
              <a:t>Software Development Life Cycle  (SDLC)</a:t>
            </a:r>
          </a:p>
          <a:p>
            <a:r>
              <a:rPr lang="en-US" dirty="0" smtClean="0"/>
              <a:t>DevOps History</a:t>
            </a:r>
          </a:p>
          <a:p>
            <a:r>
              <a:rPr lang="en-US" dirty="0" smtClean="0"/>
              <a:t>What is DevOps Defined</a:t>
            </a:r>
          </a:p>
          <a:p>
            <a:r>
              <a:rPr lang="en-US" dirty="0" smtClean="0"/>
              <a:t>A Call to Arms </a:t>
            </a:r>
          </a:p>
          <a:p>
            <a:endParaRPr lang="en-US" dirty="0" smtClean="0"/>
          </a:p>
          <a:p>
            <a:endParaRPr lang="en-US" dirty="0" smtClean="0"/>
          </a:p>
          <a:p>
            <a:endParaRPr lang="en-US" dirty="0"/>
          </a:p>
        </p:txBody>
      </p:sp>
      <p:sp>
        <p:nvSpPr>
          <p:cNvPr id="4" name="Rectangle 3"/>
          <p:cNvSpPr/>
          <p:nvPr/>
        </p:nvSpPr>
        <p:spPr>
          <a:xfrm>
            <a:off x="3548482" y="2388672"/>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985754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0" y="252412"/>
            <a:ext cx="8618073" cy="3993356"/>
          </a:xfrm>
          <a:prstGeom prst="rect">
            <a:avLst/>
          </a:prstGeom>
        </p:spPr>
      </p:pic>
    </p:spTree>
    <p:extLst>
      <p:ext uri="{BB962C8B-B14F-4D97-AF65-F5344CB8AC3E}">
        <p14:creationId xmlns:p14="http://schemas.microsoft.com/office/powerpoint/2010/main" val="2504068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7" y="108109"/>
            <a:ext cx="8227457" cy="4017645"/>
          </a:xfrm>
          <a:prstGeom prst="rect">
            <a:avLst/>
          </a:prstGeom>
        </p:spPr>
      </p:pic>
      <p:sp>
        <p:nvSpPr>
          <p:cNvPr id="3" name="TextBox 2"/>
          <p:cNvSpPr txBox="1"/>
          <p:nvPr/>
        </p:nvSpPr>
        <p:spPr>
          <a:xfrm>
            <a:off x="488633" y="379571"/>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7" y="379571"/>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3439953"/>
            <a:ext cx="1035283"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1178153"/>
            <a:ext cx="1164037"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6" y="1596866"/>
            <a:ext cx="823431"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124365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681402"/>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rgbClr val="FF0000"/>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904856" y="1270567"/>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1184397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urved Down Arrow 1"/>
          <p:cNvSpPr/>
          <p:nvPr/>
        </p:nvSpPr>
        <p:spPr>
          <a:xfrm>
            <a:off x="943861" y="29684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a:xfrm>
            <a:off x="388537" y="-22396"/>
            <a:ext cx="8229600" cy="819273"/>
          </a:xfrm>
        </p:spPr>
        <p:txBody>
          <a:bodyPr/>
          <a:lstStyle/>
          <a:p>
            <a:pPr algn="ctr"/>
            <a:r>
              <a:rPr lang="en-US" sz="2600" dirty="0" smtClean="0"/>
              <a:t>THE PROBLEM</a:t>
            </a:r>
            <a:br>
              <a:rPr lang="en-US" sz="2600" dirty="0" smtClean="0"/>
            </a:br>
            <a:r>
              <a:rPr lang="en-US" sz="2600" dirty="0" smtClean="0"/>
              <a:t>DevOps -Automating the Software Development Life Cycle (SDLC)</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3948236"/>
            <a:ext cx="1263620" cy="1075254"/>
          </a:xfrm>
          <a:prstGeom prst="rect">
            <a:avLst/>
          </a:prstGeom>
        </p:spPr>
      </p:pic>
      <p:pic>
        <p:nvPicPr>
          <p:cNvPr id="4" name="Picture 3"/>
          <p:cNvPicPr>
            <a:picLocks noChangeAspect="1"/>
          </p:cNvPicPr>
          <p:nvPr/>
        </p:nvPicPr>
        <p:blipFill>
          <a:blip r:embed="rId11"/>
          <a:stretch>
            <a:fillRect/>
          </a:stretch>
        </p:blipFill>
        <p:spPr>
          <a:xfrm>
            <a:off x="7833316" y="961874"/>
            <a:ext cx="1229301" cy="643395"/>
          </a:xfrm>
          <a:prstGeom prst="rect">
            <a:avLst/>
          </a:prstGeom>
        </p:spPr>
      </p:pic>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977157"/>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7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503334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819273"/>
          </a:xfrm>
        </p:spPr>
        <p:txBody>
          <a:bodyPr/>
          <a:lstStyle/>
          <a:p>
            <a:pPr algn="ctr"/>
            <a:r>
              <a:rPr lang="en-US" dirty="0" smtClean="0"/>
              <a:t>Culture</a:t>
            </a:r>
            <a:endParaRPr lang="en-US" dirty="0"/>
          </a:p>
        </p:txBody>
      </p:sp>
      <p:pic>
        <p:nvPicPr>
          <p:cNvPr id="2050"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59" y="1333795"/>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515" y="208516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49079" y="3331535"/>
            <a:ext cx="914400" cy="914400"/>
          </a:xfrm>
          <a:prstGeom prst="rect">
            <a:avLst/>
          </a:prstGeom>
          <a:solidFill>
            <a:schemeClr val="tx2"/>
          </a:solidFill>
        </p:spPr>
        <p:txBody>
          <a:bodyPr wrap="none" tIns="91440" bIns="91440" rtlCol="0" anchor="ctr" anchorCtr="0">
            <a:noAutofit/>
          </a:bodyPr>
          <a:lstStyle/>
          <a:p>
            <a:pPr algn="ctr"/>
            <a:r>
              <a:rPr lang="en-US" sz="1200" dirty="0" smtClean="0"/>
              <a:t>Communicate</a:t>
            </a:r>
          </a:p>
          <a:p>
            <a:pPr algn="ctr"/>
            <a:r>
              <a:rPr lang="en-US" sz="1200" dirty="0" smtClean="0"/>
              <a:t>Collaborate</a:t>
            </a:r>
          </a:p>
          <a:p>
            <a:pPr algn="ctr"/>
            <a:r>
              <a:rPr lang="en-US" sz="1200" dirty="0" smtClean="0"/>
              <a:t>Integrate</a:t>
            </a:r>
          </a:p>
          <a:p>
            <a:pPr algn="ctr"/>
            <a:r>
              <a:rPr lang="en-US" sz="1200" dirty="0" smtClean="0"/>
              <a:t>Understand</a:t>
            </a:r>
          </a:p>
        </p:txBody>
      </p:sp>
      <p:sp>
        <p:nvSpPr>
          <p:cNvPr id="4" name="TextBox 3"/>
          <p:cNvSpPr txBox="1"/>
          <p:nvPr/>
        </p:nvSpPr>
        <p:spPr>
          <a:xfrm>
            <a:off x="2579231"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Development Team</a:t>
            </a:r>
          </a:p>
        </p:txBody>
      </p:sp>
      <p:sp>
        <p:nvSpPr>
          <p:cNvPr id="7" name="TextBox 6"/>
          <p:cNvSpPr txBox="1"/>
          <p:nvPr/>
        </p:nvSpPr>
        <p:spPr>
          <a:xfrm>
            <a:off x="4152850"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Operations Team</a:t>
            </a:r>
          </a:p>
        </p:txBody>
      </p:sp>
    </p:spTree>
    <p:extLst>
      <p:ext uri="{BB962C8B-B14F-4D97-AF65-F5344CB8AC3E}">
        <p14:creationId xmlns:p14="http://schemas.microsoft.com/office/powerpoint/2010/main" val="12615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6" y="342792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smtClean="0">
                  <a:solidFill>
                    <a:srgbClr val="FFC91C"/>
                  </a:solidFill>
                  <a:latin typeface="Calibri"/>
                  <a:cs typeface="Calibri"/>
                </a:rPr>
                <a:t>QA</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318977"/>
            <a:ext cx="2651052" cy="2218132"/>
          </a:xfrm>
          <a:prstGeom prst="rect">
            <a:avLst/>
          </a:prstGeom>
          <a:solidFill>
            <a:schemeClr val="tx2"/>
          </a:solidFill>
        </p:spPr>
        <p:txBody>
          <a:bodyPr wrap="square" tIns="91440" bIns="91440" rtlCol="0" anchor="ctr" anchorCtr="0">
            <a:noAutofit/>
          </a:bodyPr>
          <a:lstStyle/>
          <a:p>
            <a:pPr algn="ctr"/>
            <a:r>
              <a:rPr lang="en-US" sz="1200" dirty="0" smtClean="0"/>
              <a:t>Bring Software to market continuously..</a:t>
            </a:r>
          </a:p>
          <a:p>
            <a:pPr algn="ctr"/>
            <a:r>
              <a:rPr lang="en-US" sz="1200" dirty="0" smtClean="0"/>
              <a:t>Eliminate friction points </a:t>
            </a:r>
          </a:p>
          <a:p>
            <a:pPr algn="ctr"/>
            <a:r>
              <a:rPr lang="en-US" sz="1200" dirty="0" smtClean="0"/>
              <a:t>Align to business Objectives</a:t>
            </a:r>
          </a:p>
          <a:p>
            <a:pPr algn="ctr"/>
            <a:endParaRPr lang="en-US" sz="1200" dirty="0" err="1" smtClean="0"/>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 y="5197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69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23812" y="59531"/>
            <a:ext cx="9096375" cy="5029200"/>
          </a:xfrm>
          <a:prstGeom prst="rect">
            <a:avLst/>
          </a:prstGeom>
        </p:spPr>
      </p:pic>
    </p:spTree>
    <p:extLst>
      <p:ext uri="{BB962C8B-B14F-4D97-AF65-F5344CB8AC3E}">
        <p14:creationId xmlns:p14="http://schemas.microsoft.com/office/powerpoint/2010/main" val="4045375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Tree>
    <p:extLst>
      <p:ext uri="{BB962C8B-B14F-4D97-AF65-F5344CB8AC3E}">
        <p14:creationId xmlns:p14="http://schemas.microsoft.com/office/powerpoint/2010/main" val="1506449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227522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87452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6" name="TextBox 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grpSp>
        <p:nvGrpSpPr>
          <p:cNvPr id="7" name="Group 6"/>
          <p:cNvGrpSpPr/>
          <p:nvPr/>
        </p:nvGrpSpPr>
        <p:grpSpPr>
          <a:xfrm>
            <a:off x="945330" y="48601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smtClean="0">
                  <a:solidFill>
                    <a:schemeClr val="accent3"/>
                  </a:solidFill>
                  <a:latin typeface="+mn-lt"/>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31" name="TextBox 30"/>
          <p:cNvSpPr txBox="1"/>
          <p:nvPr/>
        </p:nvSpPr>
        <p:spPr>
          <a:xfrm>
            <a:off x="3166652" y="3667317"/>
            <a:ext cx="473206" cy="369332"/>
          </a:xfrm>
          <a:prstGeom prst="rect">
            <a:avLst/>
          </a:prstGeom>
          <a:noFill/>
        </p:spPr>
        <p:txBody>
          <a:bodyPr wrap="none" rtlCol="0">
            <a:spAutoFit/>
          </a:bodyPr>
          <a:lstStyle/>
          <a:p>
            <a:r>
              <a:rPr lang="en-US" dirty="0" smtClean="0"/>
              <a:t>QA</a:t>
            </a:r>
            <a:endParaRPr lang="en-US" dirty="0"/>
          </a:p>
        </p:txBody>
      </p:sp>
      <p:sp>
        <p:nvSpPr>
          <p:cNvPr id="32" name="TextBox 31"/>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33" name="TextBox 32"/>
          <p:cNvSpPr txBox="1"/>
          <p:nvPr/>
        </p:nvSpPr>
        <p:spPr>
          <a:xfrm>
            <a:off x="5510969" y="3667317"/>
            <a:ext cx="648021" cy="369332"/>
          </a:xfrm>
          <a:prstGeom prst="rect">
            <a:avLst/>
          </a:prstGeom>
          <a:noFill/>
        </p:spPr>
        <p:txBody>
          <a:bodyPr wrap="none" rtlCol="0">
            <a:spAutoFit/>
          </a:bodyPr>
          <a:lstStyle/>
          <a:p>
            <a:r>
              <a:rPr lang="en-US" dirty="0" smtClean="0"/>
              <a:t>PERF</a:t>
            </a:r>
            <a:endParaRPr lang="en-US" dirty="0"/>
          </a:p>
        </p:txBody>
      </p:sp>
      <p:grpSp>
        <p:nvGrpSpPr>
          <p:cNvPr id="73" name="Group 72"/>
          <p:cNvGrpSpPr/>
          <p:nvPr/>
        </p:nvGrpSpPr>
        <p:grpSpPr>
          <a:xfrm>
            <a:off x="149078" y="3014070"/>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2999008"/>
            <a:ext cx="5637604" cy="1036320"/>
            <a:chOff x="1784685" y="2968611"/>
            <a:chExt cx="5637604"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grpSp>
    </p:spTree>
    <p:extLst>
      <p:ext uri="{BB962C8B-B14F-4D97-AF65-F5344CB8AC3E}">
        <p14:creationId xmlns:p14="http://schemas.microsoft.com/office/powerpoint/2010/main" val="94860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299912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14" name="TextBox 13"/>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165" name="TextBox 164"/>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1866127" y="4310699"/>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7" y="2690155"/>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smtClean="0"/>
              <a:t>Operations </a:t>
            </a:r>
          </a:p>
          <a:p>
            <a:pPr algn="ctr"/>
            <a:r>
              <a:rPr lang="en-US" sz="1400" dirty="0" smtClean="0"/>
              <a:t>coming together </a:t>
            </a:r>
          </a:p>
          <a:p>
            <a:pPr algn="ctr"/>
            <a:r>
              <a:rPr lang="en-US" sz="1400" dirty="0" smtClean="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smtClean="0">
                  <a:solidFill>
                    <a:schemeClr val="bg1"/>
                  </a:solidFill>
                  <a:latin typeface="Calibri"/>
                  <a:cs typeface="Calibri"/>
                </a:rPr>
                <a:t>Communication</a:t>
              </a:r>
            </a:p>
            <a:p>
              <a:pPr algn="ctr">
                <a:lnSpc>
                  <a:spcPct val="90000"/>
                </a:lnSpc>
              </a:pPr>
              <a:r>
                <a:rPr lang="en-US" sz="1200" dirty="0" smtClean="0">
                  <a:solidFill>
                    <a:schemeClr val="bg1"/>
                  </a:solidFill>
                  <a:latin typeface="Calibri"/>
                  <a:cs typeface="Calibri"/>
                </a:rPr>
                <a:t>Collaboration</a:t>
              </a:r>
            </a:p>
            <a:p>
              <a:pPr algn="ctr">
                <a:lnSpc>
                  <a:spcPct val="90000"/>
                </a:lnSpc>
              </a:pPr>
              <a:r>
                <a:rPr lang="en-US" sz="1200" dirty="0" smtClean="0">
                  <a:solidFill>
                    <a:schemeClr val="bg1"/>
                  </a:solidFill>
                  <a:latin typeface="Calibri"/>
                  <a:cs typeface="Calibri"/>
                </a:rPr>
                <a:t>Integrating </a:t>
              </a:r>
            </a:p>
            <a:p>
              <a:pPr algn="ctr">
                <a:lnSpc>
                  <a:spcPct val="90000"/>
                </a:lnSpc>
              </a:pPr>
              <a:r>
                <a:rPr lang="en-US" sz="1200" dirty="0" smtClean="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746102"/>
            <a:ext cx="8429515" cy="1200329"/>
          </a:xfrm>
          <a:prstGeom prst="rect">
            <a:avLst/>
          </a:prstGeom>
          <a:solidFill>
            <a:schemeClr val="bg2"/>
          </a:solidFill>
        </p:spPr>
        <p:txBody>
          <a:bodyPr wrap="square" anchor="ctr">
            <a:spAutoFit/>
          </a:bodyPr>
          <a:lstStyle/>
          <a:p>
            <a:pPr algn="ctr"/>
            <a:r>
              <a:rPr lang="en-US" dirty="0" smtClean="0">
                <a:solidFill>
                  <a:schemeClr val="bg1"/>
                </a:solidFill>
              </a:rPr>
              <a:t>Verizon helps </a:t>
            </a:r>
            <a:r>
              <a:rPr lang="en-US" dirty="0">
                <a:solidFill>
                  <a:schemeClr val="bg1"/>
                </a:solidFill>
              </a:rPr>
              <a:t>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157880"/>
            <a:ext cx="5808011" cy="5585695"/>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62731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4123789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67531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69688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Map the Verizon solution with the SDLC</a:t>
            </a:r>
            <a:endParaRPr lang="en-US" dirty="0"/>
          </a:p>
        </p:txBody>
      </p:sp>
    </p:spTree>
    <p:extLst>
      <p:ext uri="{BB962C8B-B14F-4D97-AF65-F5344CB8AC3E}">
        <p14:creationId xmlns:p14="http://schemas.microsoft.com/office/powerpoint/2010/main" val="29620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 Economy</a:t>
            </a:r>
            <a:endParaRPr lang="en-US" dirty="0"/>
          </a:p>
        </p:txBody>
      </p:sp>
      <p:pic>
        <p:nvPicPr>
          <p:cNvPr id="5" name="Picture 4"/>
          <p:cNvPicPr>
            <a:picLocks noChangeAspect="1"/>
          </p:cNvPicPr>
          <p:nvPr/>
        </p:nvPicPr>
        <p:blipFill>
          <a:blip r:embed="rId2"/>
          <a:stretch>
            <a:fillRect/>
          </a:stretch>
        </p:blipFill>
        <p:spPr>
          <a:xfrm>
            <a:off x="-21912" y="981375"/>
            <a:ext cx="9134475" cy="2847975"/>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143295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word DevOps no longer exists, you have achieved DevOps  …   --Another original quote by mike pepe</a:t>
            </a:r>
            <a:endParaRPr lang="en-US" dirty="0"/>
          </a:p>
        </p:txBody>
      </p:sp>
      <p:grpSp>
        <p:nvGrpSpPr>
          <p:cNvPr id="3" name="Group 2"/>
          <p:cNvGrpSpPr/>
          <p:nvPr/>
        </p:nvGrpSpPr>
        <p:grpSpPr>
          <a:xfrm>
            <a:off x="922463" y="1585728"/>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2666342"/>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1" y="262620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2760144"/>
            <a:ext cx="715260" cy="791555"/>
            <a:chOff x="236247" y="1940574"/>
            <a:chExt cx="973592" cy="1059688"/>
          </a:xfrm>
        </p:grpSpPr>
        <p:pic>
          <p:nvPicPr>
            <p:cNvPr id="29" name="Picture 28"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1" y="267487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278064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3470171"/>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3616631"/>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45" name="TextBox 4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46" name="TextBox 4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47" name="TextBox 46"/>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48" name="TextBox 47"/>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49" name="TextBox 48"/>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spTree>
    <p:extLst>
      <p:ext uri="{BB962C8B-B14F-4D97-AF65-F5344CB8AC3E}">
        <p14:creationId xmlns:p14="http://schemas.microsoft.com/office/powerpoint/2010/main" val="34867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4" y="3338624"/>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1236418"/>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97869" y="2241586"/>
            <a:ext cx="351011" cy="905651"/>
          </a:xfrm>
          <a:prstGeom prst="rect">
            <a:avLst/>
          </a:prstGeom>
        </p:spPr>
      </p:pic>
      <p:sp>
        <p:nvSpPr>
          <p:cNvPr id="6" name="Title 1"/>
          <p:cNvSpPr txBox="1">
            <a:spLocks/>
          </p:cNvSpPr>
          <p:nvPr/>
        </p:nvSpPr>
        <p:spPr bwMode="gray">
          <a:xfrm>
            <a:off x="7673374" y="1079802"/>
            <a:ext cx="1189092" cy="529567"/>
          </a:xfrm>
          <a:prstGeom prst="rect">
            <a:avLst/>
          </a:prstGeom>
        </p:spPr>
        <p:txBody>
          <a:bodyPr vert="horz" lIns="0" tIns="0" rIns="0" bIns="0" rtlCol="0" anchor="t" anchorCtr="0">
            <a:normAutofit fontScale="8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Data </a:t>
            </a:r>
            <a:r>
              <a:rPr lang="en-US" sz="1800" dirty="0" smtClean="0"/>
              <a:t> Management/</a:t>
            </a:r>
          </a:p>
          <a:p>
            <a:r>
              <a:rPr lang="en-US" sz="1800" dirty="0" smtClean="0"/>
              <a:t>Assurance </a:t>
            </a:r>
            <a:endParaRPr lang="en-US" dirty="0"/>
          </a:p>
        </p:txBody>
      </p:sp>
      <p:sp>
        <p:nvSpPr>
          <p:cNvPr id="7" name="Title 1"/>
          <p:cNvSpPr txBox="1">
            <a:spLocks/>
          </p:cNvSpPr>
          <p:nvPr/>
        </p:nvSpPr>
        <p:spPr bwMode="gray">
          <a:xfrm>
            <a:off x="5742387" y="1466792"/>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Network</a:t>
            </a:r>
            <a:endParaRPr lang="en-US" sz="1800" dirty="0"/>
          </a:p>
        </p:txBody>
      </p:sp>
      <p:sp>
        <p:nvSpPr>
          <p:cNvPr id="8" name="Title 1"/>
          <p:cNvSpPr txBox="1">
            <a:spLocks/>
          </p:cNvSpPr>
          <p:nvPr/>
        </p:nvSpPr>
        <p:spPr bwMode="gray">
          <a:xfrm>
            <a:off x="4940919" y="727627"/>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smtClean="0"/>
              <a:t>Compliance</a:t>
            </a:r>
            <a:r>
              <a:rPr lang="en-US" sz="1800" dirty="0" smtClean="0"/>
              <a:t> </a:t>
            </a:r>
            <a:r>
              <a:rPr lang="en-US" sz="1800" dirty="0" smtClean="0">
                <a:solidFill>
                  <a:srgbClr val="FF0000"/>
                </a:solidFill>
              </a:rPr>
              <a:t>Rules, Transparency, Regulations, Policies,  LAW,  Standards, Requirements</a:t>
            </a:r>
            <a:endParaRPr lang="en-US" dirty="0">
              <a:solidFill>
                <a:srgbClr val="FF0000"/>
              </a:solidFill>
            </a:endParaRPr>
          </a:p>
        </p:txBody>
      </p:sp>
      <p:grpSp>
        <p:nvGrpSpPr>
          <p:cNvPr id="4" name="Group 3"/>
          <p:cNvGrpSpPr/>
          <p:nvPr/>
        </p:nvGrpSpPr>
        <p:grpSpPr>
          <a:xfrm>
            <a:off x="390534" y="1028477"/>
            <a:ext cx="815460" cy="1833192"/>
            <a:chOff x="904856" y="1270567"/>
            <a:chExt cx="871317" cy="3135704"/>
          </a:xfrm>
        </p:grpSpPr>
        <p:pic>
          <p:nvPicPr>
            <p:cNvPr id="9" name="Picture 8" descr="developer-blue.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smtClean="0"/>
                <a:t>Developer 1</a:t>
              </a:r>
              <a:endParaRPr lang="en-US" sz="800" dirty="0"/>
            </a:p>
          </p:txBody>
        </p:sp>
        <p:pic>
          <p:nvPicPr>
            <p:cNvPr id="11" name="Picture 1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smtClean="0"/>
                <a:t>Developer 2</a:t>
              </a:r>
              <a:endParaRPr lang="en-US" sz="800" dirty="0"/>
            </a:p>
          </p:txBody>
        </p:sp>
        <p:pic>
          <p:nvPicPr>
            <p:cNvPr id="13" name="Picture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smtClean="0"/>
                <a:t>Developer n</a:t>
              </a:r>
              <a:endParaRPr lang="en-US" sz="800" dirty="0"/>
            </a:p>
          </p:txBody>
        </p:sp>
      </p:grpSp>
      <p:grpSp>
        <p:nvGrpSpPr>
          <p:cNvPr id="15" name="Group 14"/>
          <p:cNvGrpSpPr/>
          <p:nvPr/>
        </p:nvGrpSpPr>
        <p:grpSpPr>
          <a:xfrm>
            <a:off x="7234331" y="3782418"/>
            <a:ext cx="1015450" cy="717131"/>
            <a:chOff x="7178708" y="2110134"/>
            <a:chExt cx="745586" cy="1308904"/>
          </a:xfrm>
        </p:grpSpPr>
        <p:pic>
          <p:nvPicPr>
            <p:cNvPr id="16" name="Picture 1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29" name="Title 1"/>
          <p:cNvSpPr txBox="1">
            <a:spLocks/>
          </p:cNvSpPr>
          <p:nvPr/>
        </p:nvSpPr>
        <p:spPr bwMode="gray">
          <a:xfrm>
            <a:off x="6748378" y="65131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Security</a:t>
            </a:r>
            <a:r>
              <a:rPr lang="en-US" dirty="0" smtClean="0"/>
              <a:t>  </a:t>
            </a:r>
            <a:endParaRPr lang="en-US" dirty="0"/>
          </a:p>
        </p:txBody>
      </p:sp>
      <p:sp>
        <p:nvSpPr>
          <p:cNvPr id="28" name="Rectangle 27"/>
          <p:cNvSpPr/>
          <p:nvPr/>
        </p:nvSpPr>
        <p:spPr>
          <a:xfrm>
            <a:off x="6941543" y="3104248"/>
            <a:ext cx="1696939" cy="369332"/>
          </a:xfrm>
          <a:prstGeom prst="rect">
            <a:avLst/>
          </a:prstGeom>
        </p:spPr>
        <p:txBody>
          <a:bodyPr wrap="none">
            <a:spAutoFit/>
          </a:bodyPr>
          <a:lstStyle/>
          <a:p>
            <a:r>
              <a:rPr lang="en-US" dirty="0" smtClean="0"/>
              <a:t>Operations guys</a:t>
            </a:r>
            <a:endParaRPr lang="en-US" dirty="0"/>
          </a:p>
        </p:txBody>
      </p:sp>
      <p:pic>
        <p:nvPicPr>
          <p:cNvPr id="31" name="Picture 3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22774" y="2180286"/>
            <a:ext cx="351011" cy="905651"/>
          </a:xfrm>
          <a:prstGeom prst="rect">
            <a:avLst/>
          </a:prstGeom>
          <a:solidFill>
            <a:srgbClr val="FF0000"/>
          </a:solidFill>
        </p:spPr>
      </p:pic>
      <p:grpSp>
        <p:nvGrpSpPr>
          <p:cNvPr id="30" name="Group 29"/>
          <p:cNvGrpSpPr/>
          <p:nvPr/>
        </p:nvGrpSpPr>
        <p:grpSpPr>
          <a:xfrm>
            <a:off x="774766" y="2930447"/>
            <a:ext cx="7094559" cy="2802027"/>
            <a:chOff x="774766" y="2930447"/>
            <a:chExt cx="7094559" cy="2802027"/>
          </a:xfrm>
        </p:grpSpPr>
        <p:grpSp>
          <p:nvGrpSpPr>
            <p:cNvPr id="32" name="Group 31"/>
            <p:cNvGrpSpPr/>
            <p:nvPr/>
          </p:nvGrpSpPr>
          <p:grpSpPr>
            <a:xfrm>
              <a:off x="1573376" y="2930447"/>
              <a:ext cx="570363" cy="920215"/>
              <a:chOff x="1520740" y="2900050"/>
              <a:chExt cx="570363" cy="920215"/>
            </a:xfrm>
          </p:grpSpPr>
          <p:pic>
            <p:nvPicPr>
              <p:cNvPr id="33" name="Picture 3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570363" cy="369332"/>
              </a:xfrm>
              <a:prstGeom prst="rect">
                <a:avLst/>
              </a:prstGeom>
              <a:noFill/>
            </p:spPr>
            <p:txBody>
              <a:bodyPr wrap="none" rtlCol="0">
                <a:spAutoFit/>
              </a:bodyPr>
              <a:lstStyle/>
              <a:p>
                <a:r>
                  <a:rPr lang="en-US" dirty="0" smtClean="0"/>
                  <a:t>DEV</a:t>
                </a:r>
                <a:endParaRPr lang="en-US" dirty="0"/>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SDLC --Months</a:t>
                </a:r>
                <a:endParaRPr lang="en-US" sz="1200" dirty="0">
                  <a:solidFill>
                    <a:srgbClr val="22343A"/>
                  </a:solidFill>
                </a:endParaRPr>
              </a:p>
            </p:txBody>
          </p:sp>
          <p:pic>
            <p:nvPicPr>
              <p:cNvPr id="44" name="Picture 4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smtClean="0"/>
                <a:t>QA</a:t>
              </a:r>
              <a:endParaRPr lang="en-US" dirty="0"/>
            </a:p>
          </p:txBody>
        </p:sp>
        <p:sp>
          <p:nvSpPr>
            <p:cNvPr id="64" name="TextBox 63"/>
            <p:cNvSpPr txBox="1"/>
            <p:nvPr/>
          </p:nvSpPr>
          <p:spPr>
            <a:xfrm>
              <a:off x="5017536" y="3904669"/>
              <a:ext cx="582211" cy="369332"/>
            </a:xfrm>
            <a:prstGeom prst="rect">
              <a:avLst/>
            </a:prstGeom>
            <a:noFill/>
          </p:spPr>
          <p:txBody>
            <a:bodyPr wrap="none" rtlCol="0">
              <a:spAutoFit/>
            </a:bodyPr>
            <a:lstStyle/>
            <a:p>
              <a:r>
                <a:rPr lang="en-US" dirty="0" smtClean="0"/>
                <a:t>UAT</a:t>
              </a:r>
              <a:endParaRPr lang="en-US" dirty="0"/>
            </a:p>
          </p:txBody>
        </p:sp>
        <p:sp>
          <p:nvSpPr>
            <p:cNvPr id="65" name="TextBox 64"/>
            <p:cNvSpPr txBox="1"/>
            <p:nvPr/>
          </p:nvSpPr>
          <p:spPr>
            <a:xfrm>
              <a:off x="6189728" y="4005829"/>
              <a:ext cx="648021" cy="369332"/>
            </a:xfrm>
            <a:prstGeom prst="rect">
              <a:avLst/>
            </a:prstGeom>
            <a:noFill/>
          </p:spPr>
          <p:txBody>
            <a:bodyPr wrap="none" rtlCol="0">
              <a:spAutoFit/>
            </a:bodyPr>
            <a:lstStyle/>
            <a:p>
              <a:r>
                <a:rPr lang="en-US" dirty="0" smtClean="0"/>
                <a:t>PERF</a:t>
              </a:r>
              <a:endParaRPr lang="en-US" dirty="0"/>
            </a:p>
          </p:txBody>
        </p:sp>
        <p:pic>
          <p:nvPicPr>
            <p:cNvPr id="66" name="Picture 6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115442"/>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Elastic</a:t>
              </a:r>
            </a:p>
          </p:txBody>
        </p:sp>
        <p:sp>
          <p:nvSpPr>
            <p:cNvPr id="87" name="TextBox 97"/>
            <p:cNvSpPr txBox="1"/>
            <p:nvPr/>
          </p:nvSpPr>
          <p:spPr>
            <a:xfrm>
              <a:off x="7312440" y="5601289"/>
              <a:ext cx="20225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smtClean="0"/>
                <a:t>*</a:t>
              </a:r>
              <a:endParaRPr lang="en-US" sz="1200" dirty="0"/>
            </a:p>
          </p:txBody>
        </p:sp>
      </p:grpSp>
      <p:grpSp>
        <p:nvGrpSpPr>
          <p:cNvPr id="88" name="Group 87"/>
          <p:cNvGrpSpPr/>
          <p:nvPr/>
        </p:nvGrpSpPr>
        <p:grpSpPr>
          <a:xfrm>
            <a:off x="7956630" y="3822238"/>
            <a:ext cx="1015450" cy="717131"/>
            <a:chOff x="7178708" y="2110134"/>
            <a:chExt cx="745586" cy="1308904"/>
          </a:xfrm>
        </p:grpSpPr>
        <p:pic>
          <p:nvPicPr>
            <p:cNvPr id="89" name="Picture 8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grpSp>
        <p:nvGrpSpPr>
          <p:cNvPr id="101" name="Group 100"/>
          <p:cNvGrpSpPr/>
          <p:nvPr/>
        </p:nvGrpSpPr>
        <p:grpSpPr>
          <a:xfrm>
            <a:off x="8060997" y="4463366"/>
            <a:ext cx="1015450" cy="717131"/>
            <a:chOff x="7178708" y="2110134"/>
            <a:chExt cx="745586" cy="1308904"/>
          </a:xfrm>
        </p:grpSpPr>
        <p:pic>
          <p:nvPicPr>
            <p:cNvPr id="102" name="Picture 10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35" name="AutoShape 2" descr="Image result for repository"/>
          <p:cNvSpPr>
            <a:spLocks noChangeAspect="1" noChangeArrowheads="1"/>
          </p:cNvSpPr>
          <p:nvPr/>
        </p:nvSpPr>
        <p:spPr bwMode="auto">
          <a:xfrm>
            <a:off x="-472128" y="2341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7987" y="1079802"/>
            <a:ext cx="830539" cy="82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1" presetClass="exit"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1+#ppt_w/2"/>
                                          </p:val>
                                        </p:tav>
                                        <p:tav tm="100000">
                                          <p:val>
                                            <p:strVal val="#ppt_x"/>
                                          </p:val>
                                        </p:tav>
                                      </p:tavLst>
                                    </p:anim>
                                    <p:anim calcmode="lin" valueType="num">
                                      <p:cBhvr additive="base">
                                        <p:cTn id="41"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2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350" y="298132"/>
            <a:ext cx="907256" cy="1843088"/>
          </a:xfrm>
          <a:prstGeom prst="rect">
            <a:avLst/>
          </a:prstGeom>
        </p:spPr>
      </p:pic>
      <p:pic>
        <p:nvPicPr>
          <p:cNvPr id="3" name="Picture 2"/>
          <p:cNvPicPr>
            <a:picLocks noChangeAspect="1"/>
          </p:cNvPicPr>
          <p:nvPr/>
        </p:nvPicPr>
        <p:blipFill>
          <a:blip r:embed="rId3"/>
          <a:stretch>
            <a:fillRect/>
          </a:stretch>
        </p:blipFill>
        <p:spPr>
          <a:xfrm>
            <a:off x="3069670" y="123110"/>
            <a:ext cx="3364706" cy="892969"/>
          </a:xfrm>
          <a:prstGeom prst="rect">
            <a:avLst/>
          </a:prstGeom>
        </p:spPr>
      </p:pic>
      <p:pic>
        <p:nvPicPr>
          <p:cNvPr id="5" name="Picture 4"/>
          <p:cNvPicPr>
            <a:picLocks noChangeAspect="1"/>
          </p:cNvPicPr>
          <p:nvPr/>
        </p:nvPicPr>
        <p:blipFill>
          <a:blip r:embed="rId4"/>
          <a:stretch>
            <a:fillRect/>
          </a:stretch>
        </p:blipFill>
        <p:spPr>
          <a:xfrm>
            <a:off x="1416605" y="1416129"/>
            <a:ext cx="6257925" cy="1278731"/>
          </a:xfrm>
          <a:prstGeom prst="rect">
            <a:avLst/>
          </a:prstGeom>
        </p:spPr>
      </p:pic>
      <p:pic>
        <p:nvPicPr>
          <p:cNvPr id="6" name="Picture 5"/>
          <p:cNvPicPr>
            <a:picLocks noChangeAspect="1"/>
          </p:cNvPicPr>
          <p:nvPr/>
        </p:nvPicPr>
        <p:blipFill>
          <a:blip r:embed="rId5"/>
          <a:stretch>
            <a:fillRect/>
          </a:stretch>
        </p:blipFill>
        <p:spPr>
          <a:xfrm>
            <a:off x="3328988" y="2859167"/>
            <a:ext cx="2486025" cy="2636044"/>
          </a:xfrm>
          <a:prstGeom prst="rect">
            <a:avLst/>
          </a:prstGeom>
        </p:spPr>
      </p:pic>
      <p:pic>
        <p:nvPicPr>
          <p:cNvPr id="7" name="Picture 6"/>
          <p:cNvPicPr>
            <a:picLocks noChangeAspect="1"/>
          </p:cNvPicPr>
          <p:nvPr/>
        </p:nvPicPr>
        <p:blipFill>
          <a:blip r:embed="rId6"/>
          <a:stretch>
            <a:fillRect/>
          </a:stretch>
        </p:blipFill>
        <p:spPr>
          <a:xfrm>
            <a:off x="743665" y="2080498"/>
            <a:ext cx="7022306" cy="921544"/>
          </a:xfrm>
          <a:prstGeom prst="rect">
            <a:avLst/>
          </a:prstGeom>
        </p:spPr>
      </p:pic>
    </p:spTree>
    <p:extLst>
      <p:ext uri="{BB962C8B-B14F-4D97-AF65-F5344CB8AC3E}">
        <p14:creationId xmlns:p14="http://schemas.microsoft.com/office/powerpoint/2010/main" val="292508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t>
            </a:r>
            <a:r>
              <a:rPr lang="en-US" sz="1100" dirty="0" smtClean="0">
                <a:solidFill>
                  <a:schemeClr val="accent1"/>
                </a:solidFill>
                <a:latin typeface="Calibri"/>
                <a:cs typeface="Calibri"/>
              </a:rPr>
              <a:t>AUTOMATION </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855607" y="1757856"/>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7" y="2673326"/>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43" name="Group 142"/>
          <p:cNvGrpSpPr/>
          <p:nvPr/>
        </p:nvGrpSpPr>
        <p:grpSpPr>
          <a:xfrm>
            <a:off x="4814127" y="882411"/>
            <a:ext cx="1104000" cy="828000"/>
            <a:chOff x="4868447" y="1128890"/>
            <a:chExt cx="1676847" cy="1307274"/>
          </a:xfrm>
        </p:grpSpPr>
        <p:sp>
          <p:nvSpPr>
            <p:cNvPr id="135" name="Rounded Rectangle 134"/>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9"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0" cstate="screen"/>
            <a:srcRect/>
            <a:stretch>
              <a:fillRect/>
            </a:stretch>
          </p:blipFill>
          <p:spPr bwMode="auto">
            <a:xfrm>
              <a:off x="5729116" y="1645413"/>
              <a:ext cx="609601"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1"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2"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3"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grpSp>
        <p:nvGrpSpPr>
          <p:cNvPr id="13" name="Group 12"/>
          <p:cNvGrpSpPr/>
          <p:nvPr/>
        </p:nvGrpSpPr>
        <p:grpSpPr>
          <a:xfrm>
            <a:off x="5850747" y="1763984"/>
            <a:ext cx="1115973" cy="828000"/>
            <a:chOff x="7402953" y="501054"/>
            <a:chExt cx="1115973" cy="828000"/>
          </a:xfrm>
        </p:grpSpPr>
        <p:sp>
          <p:nvSpPr>
            <p:cNvPr id="161" name="Rounded Rectangle 160"/>
            <p:cNvSpPr/>
            <p:nvPr/>
          </p:nvSpPr>
          <p:spPr>
            <a:xfrm>
              <a:off x="7414926" y="501054"/>
              <a:ext cx="1104000" cy="828000"/>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8" cstate="screen"/>
            <a:srcRect/>
            <a:stretch>
              <a:fillRect/>
            </a:stretch>
          </p:blipFill>
          <p:spPr bwMode="auto">
            <a:xfrm>
              <a:off x="8132530" y="602106"/>
              <a:ext cx="380338" cy="365895"/>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19" cstate="screen"/>
            <a:srcRect/>
            <a:stretch>
              <a:fillRect/>
            </a:stretch>
          </p:blipFill>
          <p:spPr bwMode="auto">
            <a:xfrm>
              <a:off x="7402953" y="762932"/>
              <a:ext cx="397243" cy="301524"/>
            </a:xfrm>
            <a:prstGeom prst="rect">
              <a:avLst/>
            </a:prstGeom>
            <a:noFill/>
            <a:ln w="9525">
              <a:noFill/>
            </a:ln>
          </p:spPr>
        </p:pic>
        <p:pic>
          <p:nvPicPr>
            <p:cNvPr id="164" name="Picture 16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2643" y="1090373"/>
              <a:ext cx="902103" cy="203813"/>
            </a:xfrm>
            <a:prstGeom prst="rect">
              <a:avLst/>
            </a:prstGeom>
            <a:ln w="9525">
              <a:noFill/>
            </a:ln>
          </p:spPr>
        </p:pic>
        <p:pic>
          <p:nvPicPr>
            <p:cNvPr id="5" name="Picture 4"/>
            <p:cNvPicPr>
              <a:picLocks noChangeAspect="1"/>
            </p:cNvPicPr>
            <p:nvPr/>
          </p:nvPicPr>
          <p:blipFill>
            <a:blip r:embed="rId21"/>
            <a:stretch>
              <a:fillRect/>
            </a:stretch>
          </p:blipFill>
          <p:spPr>
            <a:xfrm>
              <a:off x="7610166" y="552450"/>
              <a:ext cx="522363" cy="256020"/>
            </a:xfrm>
            <a:prstGeom prst="rect">
              <a:avLst/>
            </a:prstGeom>
          </p:spPr>
        </p:pic>
      </p:grpSp>
      <p:sp>
        <p:nvSpPr>
          <p:cNvPr id="2" name="Title 1"/>
          <p:cNvSpPr>
            <a:spLocks noGrp="1"/>
          </p:cNvSpPr>
          <p:nvPr>
            <p:ph type="title"/>
          </p:nvPr>
        </p:nvSpPr>
        <p:spPr/>
        <p:txBody>
          <a:bodyPr/>
          <a:lstStyle/>
          <a:p>
            <a:pPr algn="ctr"/>
            <a:r>
              <a:rPr lang="en-US" dirty="0" smtClean="0"/>
              <a:t>Technology</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2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2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2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2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23"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6" name="Group 15"/>
          <p:cNvGrpSpPr/>
          <p:nvPr/>
        </p:nvGrpSpPr>
        <p:grpSpPr>
          <a:xfrm>
            <a:off x="1645016" y="1780357"/>
            <a:ext cx="1104000" cy="828000"/>
            <a:chOff x="1075654" y="535729"/>
            <a:chExt cx="1104000" cy="828000"/>
          </a:xfrm>
        </p:grpSpPr>
        <p:grpSp>
          <p:nvGrpSpPr>
            <p:cNvPr id="15" name="Group 14"/>
            <p:cNvGrpSpPr/>
            <p:nvPr/>
          </p:nvGrpSpPr>
          <p:grpSpPr>
            <a:xfrm>
              <a:off x="1075654" y="535729"/>
              <a:ext cx="1104000" cy="828000"/>
              <a:chOff x="1610836" y="1771969"/>
              <a:chExt cx="1104000" cy="828000"/>
            </a:xfrm>
          </p:grpSpPr>
          <p:grpSp>
            <p:nvGrpSpPr>
              <p:cNvPr id="181" name="Group 180"/>
              <p:cNvGrpSpPr/>
              <p:nvPr/>
            </p:nvGrpSpPr>
            <p:grpSpPr>
              <a:xfrm>
                <a:off x="1610836"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14" name="Picture 13"/>
              <p:cNvPicPr>
                <a:picLocks noChangeAspect="1"/>
              </p:cNvPicPr>
              <p:nvPr/>
            </p:nvPicPr>
            <p:blipFill>
              <a:blip r:embed="rId26"/>
              <a:stretch>
                <a:fillRect/>
              </a:stretch>
            </p:blipFill>
            <p:spPr>
              <a:xfrm>
                <a:off x="2088988" y="2152477"/>
                <a:ext cx="528942" cy="439507"/>
              </a:xfrm>
              <a:prstGeom prst="rect">
                <a:avLst/>
              </a:prstGeom>
            </p:spPr>
          </p:pic>
        </p:grpSp>
        <p:pic>
          <p:nvPicPr>
            <p:cNvPr id="3" name="Picture 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fade">
                                      <p:cBhvr>
                                        <p:cTn id="3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57880"/>
            <a:ext cx="9013372" cy="5001682"/>
          </a:xfrm>
        </p:spPr>
      </p:pic>
    </p:spTree>
    <p:extLst>
      <p:ext uri="{BB962C8B-B14F-4D97-AF65-F5344CB8AC3E}">
        <p14:creationId xmlns:p14="http://schemas.microsoft.com/office/powerpoint/2010/main" val="122643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9949</TotalTime>
  <Words>1318</Words>
  <Application>Microsoft Office PowerPoint</Application>
  <PresentationFormat>Custom</PresentationFormat>
  <Paragraphs>357</Paragraphs>
  <Slides>34</Slides>
  <Notes>9</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Arial Unicode MS</vt:lpstr>
      <vt:lpstr>MS PGothic</vt:lpstr>
      <vt:lpstr>Arial</vt:lpstr>
      <vt:lpstr>CA Sans</vt:lpstr>
      <vt:lpstr>Calibri</vt:lpstr>
      <vt:lpstr>Wingdings</vt:lpstr>
      <vt:lpstr>CA Event Template</vt:lpstr>
      <vt:lpstr>1_Corp and Event Title</vt:lpstr>
      <vt:lpstr>Corp and Event Closing</vt:lpstr>
      <vt:lpstr>Corp and Event Divider</vt:lpstr>
      <vt:lpstr>DevOps 101                          </vt:lpstr>
      <vt:lpstr>PowerPoint Presentation</vt:lpstr>
      <vt:lpstr>PowerPoint Presentation</vt:lpstr>
      <vt:lpstr>The Application Economy</vt:lpstr>
      <vt:lpstr>When the word DevOps no longer exists, you have achieved DevOps  …   --Another original quote by mike pepe</vt:lpstr>
      <vt:lpstr>Patrick Debios</vt:lpstr>
      <vt:lpstr>PowerPoint Presentation</vt:lpstr>
      <vt:lpstr>Technology</vt:lpstr>
      <vt:lpstr>PowerPoint Presentation</vt:lpstr>
      <vt:lpstr>PowerPoint Presentation</vt:lpstr>
      <vt:lpstr>PowerPoint Presentation</vt:lpstr>
      <vt:lpstr>The Challenge of Today’s Complex and Dynamic IT Environment</vt:lpstr>
      <vt:lpstr>PowerPoint Presentation</vt:lpstr>
      <vt:lpstr>THE PROBLEM DevOps -Automating the Software Development Life Cycle (SDLC)</vt:lpstr>
      <vt:lpstr>PowerPoint Presentation</vt:lpstr>
      <vt:lpstr>So ,  What is DevOps ?</vt:lpstr>
      <vt:lpstr>Culture</vt:lpstr>
      <vt:lpstr>Processes     </vt:lpstr>
      <vt:lpstr>PowerPoint Presentation</vt:lpstr>
      <vt:lpstr>Questions ?</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Enterprise Solution with strong ecosystem integrations</vt:lpstr>
      <vt:lpstr>Customer Champions &amp; Stakeholders </vt:lpstr>
      <vt:lpstr>Qualifying Questions</vt:lpstr>
      <vt:lpstr>Product Competition Matrix</vt:lpstr>
      <vt:lpstr>PowerPoint Presentation</vt:lpstr>
      <vt:lpstr>PowerPoint Presentation</vt:lpstr>
      <vt:lpstr>PowerPoint Presentation</vt:lpstr>
      <vt:lpstr> Map the Verizon solution with the SDLC</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667</cp:revision>
  <dcterms:created xsi:type="dcterms:W3CDTF">2013-08-28T21:16:52Z</dcterms:created>
  <dcterms:modified xsi:type="dcterms:W3CDTF">2016-09-19T13:54:38Z</dcterms:modified>
</cp:coreProperties>
</file>